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7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3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4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2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0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54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3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6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5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8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54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EF6F75-CF72-4C6C-987C-BB6F64372A0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7BC706-F9A9-4DB1-9DEF-899A437D7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3B89D-DB73-4CCE-A356-B4837933E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144752"/>
          </a:xfrm>
        </p:spPr>
        <p:txBody>
          <a:bodyPr/>
          <a:lstStyle/>
          <a:p>
            <a:r>
              <a:rPr lang="uk-UA" b="1" i="1" dirty="0" err="1"/>
              <a:t>Мобінг</a:t>
            </a:r>
            <a:r>
              <a:rPr lang="uk-UA" b="1" i="1" dirty="0"/>
              <a:t> на робочому місці – психологічні аспекти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9752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2C80E-7C60-435E-AD2D-F34597E0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Основні соціальні форми вияву </a:t>
            </a:r>
            <a:r>
              <a:rPr lang="uk-UA" b="1" i="1" dirty="0" err="1"/>
              <a:t>мобінгу</a:t>
            </a:r>
            <a:r>
              <a:rPr lang="uk-UA" b="1" i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61DF7-7FB9-4108-975D-3759B74E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/>
              <a:t>підозри в психічних розладах, натяки на необхідність психіатричного обстеження;</a:t>
            </a:r>
          </a:p>
          <a:p>
            <a:r>
              <a:rPr lang="uk-UA" sz="2800" dirty="0"/>
              <a:t>насміхання над фізичними вадами, особистим життям;</a:t>
            </a:r>
          </a:p>
          <a:p>
            <a:r>
              <a:rPr lang="uk-UA" sz="2800" dirty="0"/>
              <a:t>напади на політичні або релігійні переконання;</a:t>
            </a:r>
          </a:p>
          <a:p>
            <a:r>
              <a:rPr lang="uk-UA" sz="2800" dirty="0"/>
              <a:t> насміхання над національністю;</a:t>
            </a:r>
          </a:p>
          <a:p>
            <a:r>
              <a:rPr lang="uk-UA" sz="2800" dirty="0"/>
              <a:t> доручення робіт, які принижують почуття власної гідності;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8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10004-16E2-47B6-905E-EFAB2857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Основні соціальні форми вияву </a:t>
            </a:r>
            <a:r>
              <a:rPr lang="uk-UA" b="1" i="1" dirty="0" err="1"/>
              <a:t>мобінгу</a:t>
            </a:r>
            <a:r>
              <a:rPr lang="uk-UA" b="1" i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5B9C8-03D2-436B-9640-A50427A4C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/>
              <a:t>несправедливе й образливе оцінювання роботи;</a:t>
            </a:r>
          </a:p>
          <a:p>
            <a:r>
              <a:rPr lang="uk-UA" sz="3200" dirty="0"/>
              <a:t> карикатурне копіювання ходи, голосу чи жестів;</a:t>
            </a:r>
          </a:p>
          <a:p>
            <a:r>
              <a:rPr lang="uk-UA" sz="3200" dirty="0"/>
              <a:t> сумніви в рішеннях суб’єкта;</a:t>
            </a:r>
          </a:p>
          <a:p>
            <a:r>
              <a:rPr lang="uk-UA" sz="3200" dirty="0"/>
              <a:t> викрикування навздогін </a:t>
            </a:r>
            <a:r>
              <a:rPr lang="uk-UA" sz="3200" dirty="0" err="1"/>
              <a:t>непристойностей</a:t>
            </a:r>
            <a:r>
              <a:rPr lang="uk-UA" sz="3200" dirty="0"/>
              <a:t> чи інших образливих висловлювань.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9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289F1F-EB07-47BA-A953-5E8F5B0C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45724"/>
            <a:ext cx="9601196" cy="5130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i="1" dirty="0"/>
              <a:t>Серед наслідків, спричинених впливом </a:t>
            </a:r>
            <a:r>
              <a:rPr lang="uk-UA" sz="3200" b="1" i="1" dirty="0" err="1"/>
              <a:t>мобінгу</a:t>
            </a:r>
            <a:r>
              <a:rPr lang="uk-UA" sz="3200" b="1" i="1" dirty="0"/>
              <a:t> на самосвідомість, можна виокремити такі:</a:t>
            </a:r>
          </a:p>
          <a:p>
            <a:r>
              <a:rPr lang="uk-UA" sz="3200" dirty="0"/>
              <a:t>неадекватне сприйняття власної індивідуальності –</a:t>
            </a:r>
          </a:p>
          <a:p>
            <a:pPr marL="0" indent="0">
              <a:buNone/>
            </a:pPr>
            <a:r>
              <a:rPr lang="uk-UA" sz="3200" dirty="0"/>
              <a:t>занижена самооцінка, комплекс неповноцінності, беззахисність;</a:t>
            </a:r>
          </a:p>
          <a:p>
            <a:r>
              <a:rPr lang="uk-UA" sz="3200" dirty="0"/>
              <a:t>неадекватне сприйняття реальності;</a:t>
            </a:r>
          </a:p>
          <a:p>
            <a:r>
              <a:rPr lang="uk-UA" sz="3200" dirty="0"/>
              <a:t>підвищена тривога, стреси, фобії, депресії, неврози;</a:t>
            </a:r>
          </a:p>
          <a:p>
            <a:r>
              <a:rPr lang="uk-UA" sz="3200" dirty="0"/>
              <a:t>відхилення в поведінці – </a:t>
            </a:r>
            <a:r>
              <a:rPr lang="uk-UA" sz="3200" dirty="0" err="1"/>
              <a:t>адиктивна</a:t>
            </a:r>
            <a:r>
              <a:rPr lang="uk-UA" sz="3200" dirty="0"/>
              <a:t>, антисоціальна, </a:t>
            </a:r>
            <a:r>
              <a:rPr lang="uk-UA" sz="3200" dirty="0" err="1"/>
              <a:t>суїцидна</a:t>
            </a:r>
            <a:endParaRPr lang="uk-UA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5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49E9D-4DFA-4872-840E-81B64D8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13895"/>
            <a:ext cx="9601196" cy="49715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i="1" dirty="0"/>
              <a:t>Серед наслідків, спричинених впливом </a:t>
            </a:r>
            <a:r>
              <a:rPr lang="uk-UA" sz="3600" b="1" i="1" dirty="0" err="1"/>
              <a:t>мобінгу</a:t>
            </a:r>
            <a:r>
              <a:rPr lang="uk-UA" sz="3600" b="1" i="1" dirty="0"/>
              <a:t> на самосвідомість, можна виокремити такі:</a:t>
            </a:r>
            <a:br>
              <a:rPr lang="uk-UA" b="1" i="1" dirty="0"/>
            </a:br>
            <a:endParaRPr lang="uk-UA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A64D7-2DFE-42BB-82C1-D4655F9B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2334827"/>
            <a:ext cx="10035463" cy="3764132"/>
          </a:xfrm>
        </p:spPr>
        <p:txBody>
          <a:bodyPr>
            <a:noAutofit/>
          </a:bodyPr>
          <a:lstStyle/>
          <a:p>
            <a:r>
              <a:rPr lang="uk-UA" sz="3200" dirty="0"/>
              <a:t>залежності: алкогольна, тютюнова, наркотична, психологічна тощо;</a:t>
            </a:r>
          </a:p>
          <a:p>
            <a:r>
              <a:rPr lang="uk-UA" sz="3200" dirty="0"/>
              <a:t>агресивність (крайньою формою є садизм);</a:t>
            </a:r>
          </a:p>
          <a:p>
            <a:r>
              <a:rPr lang="uk-UA" sz="3200" dirty="0"/>
              <a:t>страх спілкування з людьми;</a:t>
            </a:r>
          </a:p>
          <a:p>
            <a:r>
              <a:rPr lang="uk-UA" sz="3200" dirty="0"/>
              <a:t>крайню недовіру до людей;</a:t>
            </a:r>
          </a:p>
          <a:p>
            <a:r>
              <a:rPr lang="uk-UA" sz="3200" dirty="0"/>
              <a:t>відсторонення від спілкування з колективом.</a:t>
            </a:r>
          </a:p>
        </p:txBody>
      </p:sp>
    </p:spTree>
    <p:extLst>
      <p:ext uri="{BB962C8B-B14F-4D97-AF65-F5344CB8AC3E}">
        <p14:creationId xmlns:p14="http://schemas.microsoft.com/office/powerpoint/2010/main" val="351111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4393D-1F9A-4590-8CB2-5F28361D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Поради «Створення «психологічного щита» від </a:t>
            </a:r>
            <a:r>
              <a:rPr lang="uk-UA" b="1" i="1" dirty="0" err="1"/>
              <a:t>мобінгу</a:t>
            </a:r>
            <a:r>
              <a:rPr lang="uk-UA" b="1" i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057F3-E0A4-4CE5-B22E-2CA4BE36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64" y="2556932"/>
            <a:ext cx="10235953" cy="3577538"/>
          </a:xfrm>
        </p:spPr>
        <p:txBody>
          <a:bodyPr>
            <a:normAutofit/>
          </a:bodyPr>
          <a:lstStyle/>
          <a:p>
            <a:r>
              <a:rPr lang="uk-UA" sz="4000" dirty="0"/>
              <a:t>Відкиньте самозвинувачення. У тому, що ви стали жертвою </a:t>
            </a:r>
            <a:r>
              <a:rPr lang="uk-UA" sz="4000" dirty="0" err="1"/>
              <a:t>мобінгу</a:t>
            </a:r>
            <a:r>
              <a:rPr lang="uk-UA" sz="4000" dirty="0"/>
              <a:t>, винен агресор, а не ви. Це його відповідальність за методи комунікації, які він обирає для спілкування.</a:t>
            </a:r>
          </a:p>
        </p:txBody>
      </p:sp>
    </p:spTree>
    <p:extLst>
      <p:ext uri="{BB962C8B-B14F-4D97-AF65-F5344CB8AC3E}">
        <p14:creationId xmlns:p14="http://schemas.microsoft.com/office/powerpoint/2010/main" val="6272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BE060-B2B6-46CB-9210-263F34B2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Поради «Створення «психологічного щита» від </a:t>
            </a:r>
            <a:r>
              <a:rPr lang="uk-UA" b="1" i="1" dirty="0" err="1"/>
              <a:t>мобінгу</a:t>
            </a:r>
            <a:r>
              <a:rPr lang="uk-UA" b="1" i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301F4-7E9D-4C99-AAAD-900604601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Не бійтесь гласності! Озвучте проблему в колективі. Заявіть про її існування і власне  усвідомлення. Адже якщо проблема не названа, її не існує, а неіснуючу проблему вирішити неможливо.</a:t>
            </a:r>
          </a:p>
        </p:txBody>
      </p:sp>
    </p:spTree>
    <p:extLst>
      <p:ext uri="{BB962C8B-B14F-4D97-AF65-F5344CB8AC3E}">
        <p14:creationId xmlns:p14="http://schemas.microsoft.com/office/powerpoint/2010/main" val="146395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2BC25-6A23-429D-BEDE-01DC95A0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Поради «Створення «психологічного щита» від </a:t>
            </a:r>
            <a:r>
              <a:rPr lang="uk-UA" b="1" i="1" dirty="0" err="1"/>
              <a:t>мобінгу</a:t>
            </a:r>
            <a:r>
              <a:rPr lang="uk-UA" b="1" i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12BB8-D1D0-44D3-9207-52ABA93A9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Зверніться за підтримкою до колег, яким ви довіряєте, щоб вони поспостерігали, чи насправді щодо вас здійснюється </a:t>
            </a:r>
            <a:r>
              <a:rPr lang="uk-UA" sz="4000" dirty="0" err="1"/>
              <a:t>мобінг</a:t>
            </a:r>
            <a:r>
              <a:rPr lang="uk-UA" sz="4000" dirty="0"/>
              <a:t>. Чи ви не перебільшуєте.</a:t>
            </a:r>
          </a:p>
        </p:txBody>
      </p:sp>
    </p:spTree>
    <p:extLst>
      <p:ext uri="{BB962C8B-B14F-4D97-AF65-F5344CB8AC3E}">
        <p14:creationId xmlns:p14="http://schemas.microsoft.com/office/powerpoint/2010/main" val="329786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8A19F-07D3-4339-B0C6-25803B68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Поради «Створення «психологічного щита» від </a:t>
            </a:r>
            <a:r>
              <a:rPr lang="uk-UA" b="1" i="1" dirty="0" err="1"/>
              <a:t>мобінгу</a:t>
            </a:r>
            <a:r>
              <a:rPr lang="uk-UA" b="1" i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45843-E6A6-4FDC-B3C3-2F574D77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Збирайте і фіксуйте кожен випадок, який свідчитиме про </a:t>
            </a:r>
            <a:r>
              <a:rPr lang="uk-UA" sz="2800" dirty="0" err="1"/>
              <a:t>мобінг</a:t>
            </a:r>
            <a:r>
              <a:rPr lang="uk-UA" sz="2800" dirty="0"/>
              <a:t>. Це можуть бути переписка, фото та відеоматеріали, свідчення колег, розпорядження письмові і усні, службові записки, рапорти, пояснення працівника з того чи іншого приводу,  тощо. Щоб установити факт </a:t>
            </a:r>
            <a:r>
              <a:rPr lang="uk-UA" sz="2800" dirty="0" err="1"/>
              <a:t>мобінгу</a:t>
            </a:r>
            <a:r>
              <a:rPr lang="uk-UA" sz="2800" dirty="0"/>
              <a:t>, для суду важливі всі докази. Необхідно довести, що </a:t>
            </a:r>
            <a:r>
              <a:rPr lang="uk-UA" sz="2800" dirty="0" err="1"/>
              <a:t>мобінг</a:t>
            </a:r>
            <a:r>
              <a:rPr lang="uk-UA" sz="2800" dirty="0"/>
              <a:t> ведеться систематично і конкретно проти вас.</a:t>
            </a:r>
          </a:p>
        </p:txBody>
      </p:sp>
    </p:spTree>
    <p:extLst>
      <p:ext uri="{BB962C8B-B14F-4D97-AF65-F5344CB8AC3E}">
        <p14:creationId xmlns:p14="http://schemas.microsoft.com/office/powerpoint/2010/main" val="85988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C5242-3694-48F1-BEDB-63FDA1A3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Поради «Створення «психологічного щита» від </a:t>
            </a:r>
            <a:r>
              <a:rPr lang="uk-UA" b="1" i="1" dirty="0" err="1"/>
              <a:t>мобінгу</a:t>
            </a:r>
            <a:r>
              <a:rPr lang="uk-UA" b="1" i="1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B1021-2379-4D1E-852B-8C8D24A0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Надайте розголос цьому явищу.</a:t>
            </a:r>
          </a:p>
          <a:p>
            <a:r>
              <a:rPr lang="uk-UA" sz="4400" dirty="0"/>
              <a:t>Не давайте себе в образу. Іноді варто «показувати зуби».</a:t>
            </a:r>
          </a:p>
        </p:txBody>
      </p:sp>
    </p:spTree>
    <p:extLst>
      <p:ext uri="{BB962C8B-B14F-4D97-AF65-F5344CB8AC3E}">
        <p14:creationId xmlns:p14="http://schemas.microsoft.com/office/powerpoint/2010/main" val="218681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407D0-C3B1-4777-9732-E1E7C69C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Як захиститися від </a:t>
            </a:r>
            <a:r>
              <a:rPr lang="uk-UA" b="1" i="1" dirty="0" err="1"/>
              <a:t>мобінгу</a:t>
            </a:r>
            <a:endParaRPr lang="uk-UA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9D207-084F-488E-92E7-37F70B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2556932"/>
            <a:ext cx="10440140" cy="3568660"/>
          </a:xfrm>
        </p:spPr>
        <p:txBody>
          <a:bodyPr>
            <a:noAutofit/>
          </a:bodyPr>
          <a:lstStyle/>
          <a:p>
            <a:r>
              <a:rPr lang="uk-UA" sz="2800" dirty="0"/>
              <a:t>Звернення  до контролюючого органу (</a:t>
            </a:r>
            <a:r>
              <a:rPr lang="uk-UA" sz="2800" dirty="0" err="1"/>
              <a:t>Держпраці</a:t>
            </a:r>
            <a:r>
              <a:rPr lang="uk-UA" sz="2800" dirty="0"/>
              <a:t>). На сьогодні їм надано такі повноваження. Вони можуть прийти перевірити роботодавця на факт вчинення </a:t>
            </a:r>
            <a:r>
              <a:rPr lang="uk-UA" sz="2800" dirty="0" err="1"/>
              <a:t>мобінгу</a:t>
            </a:r>
            <a:r>
              <a:rPr lang="uk-UA" sz="2800" dirty="0"/>
              <a:t> щодо даного працівника, винести протокол (якщо дійсно це підтвердиться) і передати його суду. Якщо працівник вирішить захищати свої інтереси таким чином, на такого роботодавця, або на працівників, які вчинили такі дії, можуть бути накладений адміністративний штраф або громадські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292866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1CC470-D9DE-4577-A01B-4BB03EE1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896645"/>
            <a:ext cx="10035463" cy="5228947"/>
          </a:xfrm>
        </p:spPr>
        <p:txBody>
          <a:bodyPr/>
          <a:lstStyle/>
          <a:p>
            <a:r>
              <a:rPr lang="ru-RU" dirty="0"/>
              <a:t> </a:t>
            </a:r>
            <a:r>
              <a:rPr lang="uk-UA" sz="4400" dirty="0"/>
              <a:t>Під терміном </a:t>
            </a:r>
            <a:r>
              <a:rPr lang="uk-UA" sz="4400" b="1" dirty="0" err="1"/>
              <a:t>мобінг</a:t>
            </a:r>
            <a:r>
              <a:rPr lang="uk-UA" sz="4400" dirty="0"/>
              <a:t> розуміють вороже, неетичне ставлення однієї людини або групи людей, яке прямо спрямоване і </a:t>
            </a:r>
            <a:r>
              <a:rPr lang="uk-UA" sz="4400" b="1" dirty="0"/>
              <a:t>систематично повторюється </a:t>
            </a:r>
            <a:r>
              <a:rPr lang="uk-UA" sz="4400" dirty="0"/>
              <a:t>по відношенню головним чином до однієї особи, на якій дане переслідування відбивається негативно.</a:t>
            </a:r>
          </a:p>
        </p:txBody>
      </p:sp>
    </p:spTree>
    <p:extLst>
      <p:ext uri="{BB962C8B-B14F-4D97-AF65-F5344CB8AC3E}">
        <p14:creationId xmlns:p14="http://schemas.microsoft.com/office/powerpoint/2010/main" val="304738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7F681-CFA5-4A18-9FA3-884CC672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захиститися від </a:t>
            </a:r>
            <a:r>
              <a:rPr lang="uk-UA" dirty="0" err="1"/>
              <a:t>мобінгу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023D1-F988-4518-AFA2-A0422095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Звернення до суду напряму. У цьому випадку він має представити вищезгадані конкретні докази. Якщо в судовому рішенні доводиться факт вчинення </a:t>
            </a:r>
            <a:r>
              <a:rPr lang="uk-UA" sz="2800" dirty="0" err="1"/>
              <a:t>мобінгу</a:t>
            </a:r>
            <a:r>
              <a:rPr lang="uk-UA" sz="2800" dirty="0"/>
              <a:t> щодо конкретного працівника, працівник може вимагати стягнення моральної і матеріальної шкоди, якщо він її зазнав у зв’язку з негативним впливом  на здоров’я та завдання матеріальних збитків.</a:t>
            </a:r>
          </a:p>
        </p:txBody>
      </p:sp>
    </p:spTree>
    <p:extLst>
      <p:ext uri="{BB962C8B-B14F-4D97-AF65-F5344CB8AC3E}">
        <p14:creationId xmlns:p14="http://schemas.microsoft.com/office/powerpoint/2010/main" val="263363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93FC86-DBC4-482C-948A-3ED72FE6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2556932"/>
            <a:ext cx="10608816" cy="3318936"/>
          </a:xfrm>
        </p:spPr>
        <p:txBody>
          <a:bodyPr>
            <a:noAutofit/>
          </a:bodyPr>
          <a:lstStyle/>
          <a:p>
            <a:r>
              <a:rPr lang="uk-UA" sz="4400" dirty="0"/>
              <a:t>В людині, на яку спрямовано </a:t>
            </a:r>
            <a:r>
              <a:rPr lang="uk-UA" sz="4400" dirty="0" err="1"/>
              <a:t>мобінг</a:t>
            </a:r>
            <a:r>
              <a:rPr lang="uk-UA" sz="4400" dirty="0"/>
              <a:t>, зароджується відчуття незахищеності і немічності, що при подальшому пресингу* переростає у відчуття глибокої депресії.</a:t>
            </a:r>
          </a:p>
        </p:txBody>
      </p:sp>
    </p:spTree>
    <p:extLst>
      <p:ext uri="{BB962C8B-B14F-4D97-AF65-F5344CB8AC3E}">
        <p14:creationId xmlns:p14="http://schemas.microsoft.com/office/powerpoint/2010/main" val="150604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71C95D-6F6E-4C4F-9ADD-DBDD4ABED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err="1"/>
              <a:t>Мобінг</a:t>
            </a:r>
            <a:r>
              <a:rPr lang="uk-UA" sz="4400" dirty="0"/>
              <a:t> може бути свідомий (навмисний) і неусвідомлений (стихійний).</a:t>
            </a:r>
          </a:p>
        </p:txBody>
      </p:sp>
    </p:spTree>
    <p:extLst>
      <p:ext uri="{BB962C8B-B14F-4D97-AF65-F5344CB8AC3E}">
        <p14:creationId xmlns:p14="http://schemas.microsoft.com/office/powerpoint/2010/main" val="361841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0DFD92-6A03-418C-9443-2D14516F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38687"/>
            <a:ext cx="9601196" cy="4837181"/>
          </a:xfrm>
        </p:spPr>
        <p:txBody>
          <a:bodyPr>
            <a:normAutofit/>
          </a:bodyPr>
          <a:lstStyle/>
          <a:p>
            <a:r>
              <a:rPr lang="uk-UA" sz="4800" b="1" dirty="0"/>
              <a:t>Свідомий</a:t>
            </a:r>
            <a:r>
              <a:rPr lang="uk-UA" sz="4800" dirty="0"/>
              <a:t> – це цілеспрямовані дії, що мають конкретну, чітко сформульовану мету: створити людині такі умови, щоб вона звільнилась з займаної посади. </a:t>
            </a:r>
          </a:p>
        </p:txBody>
      </p:sp>
    </p:spTree>
    <p:extLst>
      <p:ext uri="{BB962C8B-B14F-4D97-AF65-F5344CB8AC3E}">
        <p14:creationId xmlns:p14="http://schemas.microsoft.com/office/powerpoint/2010/main" val="270285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C49420-E004-4A87-B4F4-8121E95B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94299"/>
            <a:ext cx="9601196" cy="4881569"/>
          </a:xfrm>
        </p:spPr>
        <p:txBody>
          <a:bodyPr>
            <a:normAutofit/>
          </a:bodyPr>
          <a:lstStyle/>
          <a:p>
            <a:r>
              <a:rPr lang="uk-UA" sz="4000" b="1" dirty="0"/>
              <a:t>Неусвідомлений</a:t>
            </a:r>
            <a:r>
              <a:rPr lang="uk-UA" sz="4000" dirty="0"/>
              <a:t> – нецілеспрямовані дії, за яких людина не усвідомлює того, що займається цькуванням і які є наслідком нетолерантного ставлення, постійного роздратування, що накопичується по відношенню до когось із колег.</a:t>
            </a:r>
          </a:p>
        </p:txBody>
      </p:sp>
    </p:spTree>
    <p:extLst>
      <p:ext uri="{BB962C8B-B14F-4D97-AF65-F5344CB8AC3E}">
        <p14:creationId xmlns:p14="http://schemas.microsoft.com/office/powerpoint/2010/main" val="268009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454E94-69D4-4AD9-8B12-8B929EBB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22268"/>
            <a:ext cx="9601196" cy="4153600"/>
          </a:xfrm>
        </p:spPr>
        <p:txBody>
          <a:bodyPr>
            <a:normAutofit/>
          </a:bodyPr>
          <a:lstStyle/>
          <a:p>
            <a:r>
              <a:rPr lang="uk-UA" sz="4400" b="1" dirty="0"/>
              <a:t>Горизонтальний </a:t>
            </a:r>
            <a:r>
              <a:rPr lang="uk-UA" sz="4400" b="1" dirty="0" err="1"/>
              <a:t>мобінг</a:t>
            </a:r>
            <a:r>
              <a:rPr lang="uk-UA" sz="4400" b="1" dirty="0"/>
              <a:t> </a:t>
            </a:r>
            <a:r>
              <a:rPr lang="uk-UA" sz="4400" dirty="0"/>
              <a:t>– це моральне переслідування на рівні однієї професійної групи або одного структурного підрозділу. </a:t>
            </a:r>
          </a:p>
        </p:txBody>
      </p:sp>
    </p:spTree>
    <p:extLst>
      <p:ext uri="{BB962C8B-B14F-4D97-AF65-F5344CB8AC3E}">
        <p14:creationId xmlns:p14="http://schemas.microsoft.com/office/powerpoint/2010/main" val="254224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F7214-B633-4E8C-92DF-1694D8FA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Формами прояву </a:t>
            </a:r>
            <a:r>
              <a:rPr lang="uk-UA" b="1" i="1" dirty="0" err="1"/>
              <a:t>мобінгу</a:t>
            </a:r>
            <a:r>
              <a:rPr lang="uk-UA" b="1" i="1" dirty="0"/>
              <a:t> є: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223EA-2E4B-45BD-8879-E96C077A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психологічний тиск на особу;</a:t>
            </a:r>
          </a:p>
          <a:p>
            <a:r>
              <a:rPr lang="uk-UA" sz="4800" dirty="0"/>
              <a:t>економічні утиски.</a:t>
            </a:r>
          </a:p>
        </p:txBody>
      </p:sp>
    </p:spTree>
    <p:extLst>
      <p:ext uri="{BB962C8B-B14F-4D97-AF65-F5344CB8AC3E}">
        <p14:creationId xmlns:p14="http://schemas.microsoft.com/office/powerpoint/2010/main" val="49215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31D9E-67A7-477D-8873-04A89444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Основні соціальні форми вияву </a:t>
            </a:r>
            <a:r>
              <a:rPr lang="uk-UA" b="1" i="1" dirty="0" err="1"/>
              <a:t>мобінгу</a:t>
            </a:r>
            <a:r>
              <a:rPr lang="uk-UA" b="1" i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43C96-0538-44B5-8DE7-7877FF7F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2556932"/>
            <a:ext cx="10608816" cy="3479884"/>
          </a:xfrm>
        </p:spPr>
        <p:txBody>
          <a:bodyPr>
            <a:normAutofit fontScale="70000" lnSpcReduction="20000"/>
          </a:bodyPr>
          <a:lstStyle/>
          <a:p>
            <a:r>
              <a:rPr lang="uk-UA" sz="3300" dirty="0"/>
              <a:t>припинення спілкування, заборона розмовляти із собою (тобто суб’єкт </a:t>
            </a:r>
            <a:r>
              <a:rPr lang="uk-UA" sz="3300" dirty="0" err="1"/>
              <a:t>мобінгу</a:t>
            </a:r>
            <a:r>
              <a:rPr lang="uk-UA" sz="3300" dirty="0"/>
              <a:t> забороняє об’єкту звертатися до нього);</a:t>
            </a:r>
          </a:p>
          <a:p>
            <a:r>
              <a:rPr lang="uk-UA" sz="3300" dirty="0"/>
              <a:t>переміщення робочого місця в окрему кімнату, подалі від колег;</a:t>
            </a:r>
          </a:p>
          <a:p>
            <a:r>
              <a:rPr lang="uk-UA" sz="3300" dirty="0"/>
              <a:t> ставлення до суб’єкта як до «порожнього місця», заборона колегам розмовляти із суб’єктом, його бойкот;</a:t>
            </a:r>
          </a:p>
          <a:p>
            <a:r>
              <a:rPr lang="uk-UA" sz="3300" dirty="0"/>
              <a:t> посягання на соціальний авторитет, тобто негативне оцінювання, насміхання чи поширення пліток;</a:t>
            </a:r>
          </a:p>
          <a:p>
            <a:r>
              <a:rPr lang="uk-UA" sz="3300" dirty="0"/>
              <a:t> підозри в психічних розладах, натяки на необхідність психіатричного обстеження;</a:t>
            </a:r>
          </a:p>
          <a:p>
            <a:r>
              <a:rPr lang="uk-UA" sz="3300" dirty="0"/>
              <a:t> насміхання над фізичними вадами, особистим життям;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402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613</TotalTime>
  <Words>793</Words>
  <Application>Microsoft Office PowerPoint</Application>
  <PresentationFormat>Широкоэкранный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Garamond</vt:lpstr>
      <vt:lpstr>Натуральные материалы</vt:lpstr>
      <vt:lpstr>Мобінг на робочому місці – психологічні аспекти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Формами прояву мобінгу є:</vt:lpstr>
      <vt:lpstr>Основні соціальні форми вияву мобінгу:</vt:lpstr>
      <vt:lpstr>Основні соціальні форми вияву мобінгу:</vt:lpstr>
      <vt:lpstr>Основні соціальні форми вияву мобінгу:</vt:lpstr>
      <vt:lpstr>Презентация PowerPoint</vt:lpstr>
      <vt:lpstr>Серед наслідків, спричинених впливом мобінгу на самосвідомість, можна виокремити такі: </vt:lpstr>
      <vt:lpstr>Поради «Створення «психологічного щита» від мобінгу»</vt:lpstr>
      <vt:lpstr>Поради «Створення «психологічного щита» від мобінгу»</vt:lpstr>
      <vt:lpstr>Поради «Створення «психологічного щита» від мобінгу»</vt:lpstr>
      <vt:lpstr>Поради «Створення «психологічного щита» від мобінгу»</vt:lpstr>
      <vt:lpstr>Поради «Створення «психологічного щита» від мобінгу»</vt:lpstr>
      <vt:lpstr>Як захиститися від мобінгу</vt:lpstr>
      <vt:lpstr>Як захиститися від мобінгу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32</cp:revision>
  <dcterms:created xsi:type="dcterms:W3CDTF">2023-09-11T08:20:25Z</dcterms:created>
  <dcterms:modified xsi:type="dcterms:W3CDTF">2023-09-25T08:26:24Z</dcterms:modified>
</cp:coreProperties>
</file>